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3E6826-B98F-436F-AAF3-B0B455D58E2F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61C435BC-0616-45F7-B629-DEEE13A6FD1C}">
      <dgm:prSet phldrT="[Text]" custT="1"/>
      <dgm:spPr/>
      <dgm:t>
        <a:bodyPr/>
        <a:lstStyle/>
        <a:p>
          <a:r>
            <a:rPr lang="de-DE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2021</a:t>
          </a:r>
        </a:p>
        <a:p>
          <a:r>
            <a:rPr lang="de-DE" sz="1400" dirty="0" smtClean="0">
              <a:latin typeface="Arial" panose="020B0604020202020204" pitchFamily="34" charset="0"/>
              <a:cs typeface="Arial" panose="020B0604020202020204" pitchFamily="34" charset="0"/>
            </a:rPr>
            <a:t>Q1/2021: </a:t>
          </a:r>
        </a:p>
        <a:p>
          <a:r>
            <a:rPr lang="de-DE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Finalization</a:t>
          </a:r>
          <a:r>
            <a:rPr lang="de-DE" sz="1400" dirty="0" smtClean="0">
              <a:latin typeface="Arial" panose="020B0604020202020204" pitchFamily="34" charset="0"/>
              <a:cs typeface="Arial" panose="020B0604020202020204" pitchFamily="34" charset="0"/>
            </a:rPr>
            <a:t> of HFMC </a:t>
          </a:r>
          <a:r>
            <a:rPr lang="de-DE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program</a:t>
          </a:r>
          <a:endParaRPr lang="de-DE" sz="14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DE" sz="1400" dirty="0" smtClean="0">
              <a:latin typeface="Arial" panose="020B0604020202020204" pitchFamily="34" charset="0"/>
              <a:cs typeface="Arial" panose="020B0604020202020204" pitchFamily="34" charset="0"/>
            </a:rPr>
            <a:t>Q2-3/2021:</a:t>
          </a:r>
        </a:p>
        <a:p>
          <a:r>
            <a:rPr lang="de-DE" sz="1400" dirty="0" smtClean="0">
              <a:latin typeface="Arial" panose="020B0604020202020204" pitchFamily="34" charset="0"/>
              <a:cs typeface="Arial" panose="020B0604020202020204" pitchFamily="34" charset="0"/>
            </a:rPr>
            <a:t>Event </a:t>
          </a:r>
          <a:r>
            <a:rPr lang="de-DE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planning</a:t>
          </a:r>
          <a:endParaRPr lang="de-DE" sz="14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DE" sz="1400" dirty="0" smtClean="0">
              <a:latin typeface="Arial" panose="020B0604020202020204" pitchFamily="34" charset="0"/>
              <a:cs typeface="Arial" panose="020B0604020202020204" pitchFamily="34" charset="0"/>
            </a:rPr>
            <a:t>Course </a:t>
          </a:r>
          <a:r>
            <a:rPr lang="de-DE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advertisement</a:t>
          </a:r>
          <a:endParaRPr lang="de-DE" sz="14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DE" sz="1400" dirty="0" smtClean="0">
              <a:latin typeface="Arial" panose="020B0604020202020204" pitchFamily="34" charset="0"/>
              <a:cs typeface="Arial" panose="020B0604020202020204" pitchFamily="34" charset="0"/>
            </a:rPr>
            <a:t>10/2021:</a:t>
          </a:r>
        </a:p>
        <a:p>
          <a:r>
            <a:rPr lang="de-DE" sz="1400" dirty="0" smtClean="0">
              <a:latin typeface="Arial" panose="020B0604020202020204" pitchFamily="34" charset="0"/>
              <a:cs typeface="Arial" panose="020B0604020202020204" pitchFamily="34" charset="0"/>
            </a:rPr>
            <a:t>Kick-off 1st HFMC-Basel</a:t>
          </a:r>
        </a:p>
      </dgm:t>
    </dgm:pt>
    <dgm:pt modelId="{75786C63-DF9B-411E-993E-E75351FDF93D}" type="parTrans" cxnId="{BD5A7504-56E7-41D9-8FDA-F004A4C9BA78}">
      <dgm:prSet/>
      <dgm:spPr/>
      <dgm:t>
        <a:bodyPr/>
        <a:lstStyle/>
        <a:p>
          <a:endParaRPr lang="de-DE"/>
        </a:p>
      </dgm:t>
    </dgm:pt>
    <dgm:pt modelId="{7B62D0EA-D02D-4583-9E2B-07EC54EAED6B}" type="sibTrans" cxnId="{BD5A7504-56E7-41D9-8FDA-F004A4C9BA78}">
      <dgm:prSet/>
      <dgm:spPr/>
      <dgm:t>
        <a:bodyPr/>
        <a:lstStyle/>
        <a:p>
          <a:endParaRPr lang="de-DE"/>
        </a:p>
      </dgm:t>
    </dgm:pt>
    <dgm:pt modelId="{A5F79520-9763-4332-A721-DFB60D8DC62E}">
      <dgm:prSet phldrT="[Text]" custT="1"/>
      <dgm:spPr/>
      <dgm:t>
        <a:bodyPr/>
        <a:lstStyle/>
        <a:p>
          <a:r>
            <a:rPr lang="de-DE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2022</a:t>
          </a:r>
        </a:p>
        <a:p>
          <a:r>
            <a:rPr lang="de-DE" sz="1400" dirty="0" smtClean="0">
              <a:latin typeface="Arial" panose="020B0604020202020204" pitchFamily="34" charset="0"/>
              <a:cs typeface="Arial" panose="020B0604020202020204" pitchFamily="34" charset="0"/>
            </a:rPr>
            <a:t>Q1-Q4/2022: </a:t>
          </a:r>
        </a:p>
        <a:p>
          <a:r>
            <a:rPr lang="de-DE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Finalization</a:t>
          </a:r>
          <a:r>
            <a:rPr lang="de-DE" sz="1400" dirty="0" smtClean="0">
              <a:latin typeface="Arial" panose="020B0604020202020204" pitchFamily="34" charset="0"/>
              <a:cs typeface="Arial" panose="020B0604020202020204" pitchFamily="34" charset="0"/>
            </a:rPr>
            <a:t> of HFMC-CAS </a:t>
          </a:r>
          <a:r>
            <a:rPr lang="de-DE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program</a:t>
          </a:r>
          <a:r>
            <a:rPr lang="de-DE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and</a:t>
          </a:r>
          <a:r>
            <a:rPr lang="de-DE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certification</a:t>
          </a:r>
          <a:endParaRPr lang="de-DE" sz="14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DE" sz="1400" dirty="0" smtClean="0">
              <a:latin typeface="Arial" panose="020B0604020202020204" pitchFamily="34" charset="0"/>
              <a:cs typeface="Arial" panose="020B0604020202020204" pitchFamily="34" charset="0"/>
            </a:rPr>
            <a:t>10/2022:</a:t>
          </a:r>
        </a:p>
        <a:p>
          <a:r>
            <a:rPr lang="de-DE" sz="1400" dirty="0" smtClean="0">
              <a:latin typeface="Arial" panose="020B0604020202020204" pitchFamily="34" charset="0"/>
              <a:cs typeface="Arial" panose="020B0604020202020204" pitchFamily="34" charset="0"/>
            </a:rPr>
            <a:t>2nd HFMC-Basel</a:t>
          </a:r>
          <a:endParaRPr lang="de-DE" sz="1400" b="1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B4EFB3-FDCC-42B9-A6D2-C93770F9357E}" type="parTrans" cxnId="{FD4F3436-30EB-4C5E-9D22-612DB9A42467}">
      <dgm:prSet/>
      <dgm:spPr/>
      <dgm:t>
        <a:bodyPr/>
        <a:lstStyle/>
        <a:p>
          <a:endParaRPr lang="de-DE"/>
        </a:p>
      </dgm:t>
    </dgm:pt>
    <dgm:pt modelId="{3EBEE013-FA41-47A6-807D-076A0F8FF2B9}" type="sibTrans" cxnId="{FD4F3436-30EB-4C5E-9D22-612DB9A42467}">
      <dgm:prSet/>
      <dgm:spPr/>
      <dgm:t>
        <a:bodyPr/>
        <a:lstStyle/>
        <a:p>
          <a:endParaRPr lang="de-DE"/>
        </a:p>
      </dgm:t>
    </dgm:pt>
    <dgm:pt modelId="{5CEA88D9-AD70-4687-8E12-97F02D631413}">
      <dgm:prSet phldrT="[Text]" custT="1"/>
      <dgm:spPr>
        <a:solidFill>
          <a:srgbClr val="FFFF00"/>
        </a:solidFill>
      </dgm:spPr>
      <dgm:t>
        <a:bodyPr/>
        <a:lstStyle/>
        <a:p>
          <a:r>
            <a:rPr lang="de-DE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2023</a:t>
          </a:r>
        </a:p>
        <a:p>
          <a:r>
            <a:rPr lang="de-DE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Kick-off 1st HFMC-CAS</a:t>
          </a:r>
        </a:p>
        <a:p>
          <a:r>
            <a: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2x 1-week </a:t>
          </a:r>
          <a:r>
            <a:rPr lang="de-DE" sz="1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modules</a:t>
          </a:r>
          <a:r>
            <a: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of HFMC (total 60h </a:t>
          </a:r>
          <a:r>
            <a:rPr lang="de-DE" sz="1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study</a:t>
          </a:r>
          <a:r>
            <a: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??)</a:t>
          </a:r>
        </a:p>
        <a:p>
          <a:r>
            <a:rPr lang="de-DE" sz="1400" b="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Certificate</a:t>
          </a:r>
          <a:r>
            <a:rPr lang="de-DE" sz="1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endParaRPr lang="de-DE" sz="14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9757B9-EBA9-4A6A-930B-77B27502877C}" type="parTrans" cxnId="{2C0C5662-DC9F-47D5-86E3-BF770075A235}">
      <dgm:prSet/>
      <dgm:spPr/>
      <dgm:t>
        <a:bodyPr/>
        <a:lstStyle/>
        <a:p>
          <a:endParaRPr lang="de-DE"/>
        </a:p>
      </dgm:t>
    </dgm:pt>
    <dgm:pt modelId="{6AB580D7-7E74-4BD0-BF86-BD5B0C517E80}" type="sibTrans" cxnId="{2C0C5662-DC9F-47D5-86E3-BF770075A235}">
      <dgm:prSet/>
      <dgm:spPr/>
      <dgm:t>
        <a:bodyPr/>
        <a:lstStyle/>
        <a:p>
          <a:endParaRPr lang="de-DE"/>
        </a:p>
      </dgm:t>
    </dgm:pt>
    <dgm:pt modelId="{083ED301-BED5-4FFE-AC66-47BCC992D121}" type="pres">
      <dgm:prSet presAssocID="{BD3E6826-B98F-436F-AAF3-B0B455D58E2F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B8131A2E-D575-422D-8639-D8958A1ACDB1}" type="pres">
      <dgm:prSet presAssocID="{61C435BC-0616-45F7-B629-DEEE13A6FD1C}" presName="composite" presStyleCnt="0"/>
      <dgm:spPr/>
    </dgm:pt>
    <dgm:pt modelId="{0823A0F2-90C1-4BB1-A20D-32DABCD3B357}" type="pres">
      <dgm:prSet presAssocID="{61C435BC-0616-45F7-B629-DEEE13A6FD1C}" presName="LShape" presStyleLbl="alignNode1" presStyleIdx="0" presStyleCnt="5"/>
      <dgm:spPr/>
    </dgm:pt>
    <dgm:pt modelId="{46676B42-D8D1-456A-A449-48B5B8F54A59}" type="pres">
      <dgm:prSet presAssocID="{61C435BC-0616-45F7-B629-DEEE13A6FD1C}" presName="ParentText" presStyleLbl="revTx" presStyleIdx="0" presStyleCnt="3" custScaleX="126675" custLinFactNeighborX="121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BD49833-359C-469E-9AB6-B81B43B92394}" type="pres">
      <dgm:prSet presAssocID="{61C435BC-0616-45F7-B629-DEEE13A6FD1C}" presName="Triangle" presStyleLbl="alignNode1" presStyleIdx="1" presStyleCnt="5"/>
      <dgm:spPr/>
    </dgm:pt>
    <dgm:pt modelId="{5915B14F-F777-4C05-94DE-209DF224E674}" type="pres">
      <dgm:prSet presAssocID="{7B62D0EA-D02D-4583-9E2B-07EC54EAED6B}" presName="sibTrans" presStyleCnt="0"/>
      <dgm:spPr/>
    </dgm:pt>
    <dgm:pt modelId="{B3C71250-50EF-4D4A-B0BD-A99BE3E52963}" type="pres">
      <dgm:prSet presAssocID="{7B62D0EA-D02D-4583-9E2B-07EC54EAED6B}" presName="space" presStyleCnt="0"/>
      <dgm:spPr/>
    </dgm:pt>
    <dgm:pt modelId="{FF03A68E-F950-40C6-87B3-2B4D463E8A33}" type="pres">
      <dgm:prSet presAssocID="{A5F79520-9763-4332-A721-DFB60D8DC62E}" presName="composite" presStyleCnt="0"/>
      <dgm:spPr/>
    </dgm:pt>
    <dgm:pt modelId="{1B97ECC7-31B5-4C13-9734-D4A50F780CEA}" type="pres">
      <dgm:prSet presAssocID="{A5F79520-9763-4332-A721-DFB60D8DC62E}" presName="LShape" presStyleLbl="alignNode1" presStyleIdx="2" presStyleCnt="5"/>
      <dgm:spPr/>
    </dgm:pt>
    <dgm:pt modelId="{451D1CA1-5C1C-47A7-BA19-D07213C769A4}" type="pres">
      <dgm:prSet presAssocID="{A5F79520-9763-4332-A721-DFB60D8DC62E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ECEE9B2-A456-43B2-8846-F17AED24960F}" type="pres">
      <dgm:prSet presAssocID="{A5F79520-9763-4332-A721-DFB60D8DC62E}" presName="Triangle" presStyleLbl="alignNode1" presStyleIdx="3" presStyleCnt="5"/>
      <dgm:spPr/>
    </dgm:pt>
    <dgm:pt modelId="{916357FD-A373-4B34-B40B-38F118531A0B}" type="pres">
      <dgm:prSet presAssocID="{3EBEE013-FA41-47A6-807D-076A0F8FF2B9}" presName="sibTrans" presStyleCnt="0"/>
      <dgm:spPr/>
    </dgm:pt>
    <dgm:pt modelId="{934D0E5B-7937-4ED2-B72B-E5FA2A3F9BC1}" type="pres">
      <dgm:prSet presAssocID="{3EBEE013-FA41-47A6-807D-076A0F8FF2B9}" presName="space" presStyleCnt="0"/>
      <dgm:spPr/>
    </dgm:pt>
    <dgm:pt modelId="{826CEEEF-BA78-4392-8333-FE60EF649830}" type="pres">
      <dgm:prSet presAssocID="{5CEA88D9-AD70-4687-8E12-97F02D631413}" presName="composite" presStyleCnt="0"/>
      <dgm:spPr/>
    </dgm:pt>
    <dgm:pt modelId="{E45C874C-2F33-4792-A412-402447184E78}" type="pres">
      <dgm:prSet presAssocID="{5CEA88D9-AD70-4687-8E12-97F02D631413}" presName="LShape" presStyleLbl="alignNode1" presStyleIdx="4" presStyleCnt="5"/>
      <dgm:spPr/>
    </dgm:pt>
    <dgm:pt modelId="{D8F3EE66-A891-44CC-8481-CE9D76C264D9}" type="pres">
      <dgm:prSet presAssocID="{5CEA88D9-AD70-4687-8E12-97F02D631413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3CA3C38-ED25-41A9-B27D-F227F37F9959}" type="presOf" srcId="{A5F79520-9763-4332-A721-DFB60D8DC62E}" destId="{451D1CA1-5C1C-47A7-BA19-D07213C769A4}" srcOrd="0" destOrd="0" presId="urn:microsoft.com/office/officeart/2009/3/layout/StepUpProcess"/>
    <dgm:cxn modelId="{2C0C5662-DC9F-47D5-86E3-BF770075A235}" srcId="{BD3E6826-B98F-436F-AAF3-B0B455D58E2F}" destId="{5CEA88D9-AD70-4687-8E12-97F02D631413}" srcOrd="2" destOrd="0" parTransId="{D09757B9-EBA9-4A6A-930B-77B27502877C}" sibTransId="{6AB580D7-7E74-4BD0-BF86-BD5B0C517E80}"/>
    <dgm:cxn modelId="{C7D025B4-4D1C-43E9-B0DB-2E61965459EC}" type="presOf" srcId="{BD3E6826-B98F-436F-AAF3-B0B455D58E2F}" destId="{083ED301-BED5-4FFE-AC66-47BCC992D121}" srcOrd="0" destOrd="0" presId="urn:microsoft.com/office/officeart/2009/3/layout/StepUpProcess"/>
    <dgm:cxn modelId="{FD4F3436-30EB-4C5E-9D22-612DB9A42467}" srcId="{BD3E6826-B98F-436F-AAF3-B0B455D58E2F}" destId="{A5F79520-9763-4332-A721-DFB60D8DC62E}" srcOrd="1" destOrd="0" parTransId="{6DB4EFB3-FDCC-42B9-A6D2-C93770F9357E}" sibTransId="{3EBEE013-FA41-47A6-807D-076A0F8FF2B9}"/>
    <dgm:cxn modelId="{072D8C27-3175-4714-AE11-025AC340A2AA}" type="presOf" srcId="{5CEA88D9-AD70-4687-8E12-97F02D631413}" destId="{D8F3EE66-A891-44CC-8481-CE9D76C264D9}" srcOrd="0" destOrd="0" presId="urn:microsoft.com/office/officeart/2009/3/layout/StepUpProcess"/>
    <dgm:cxn modelId="{BD5A7504-56E7-41D9-8FDA-F004A4C9BA78}" srcId="{BD3E6826-B98F-436F-AAF3-B0B455D58E2F}" destId="{61C435BC-0616-45F7-B629-DEEE13A6FD1C}" srcOrd="0" destOrd="0" parTransId="{75786C63-DF9B-411E-993E-E75351FDF93D}" sibTransId="{7B62D0EA-D02D-4583-9E2B-07EC54EAED6B}"/>
    <dgm:cxn modelId="{8BFDAD34-4914-41EE-9740-014C9F6FF547}" type="presOf" srcId="{61C435BC-0616-45F7-B629-DEEE13A6FD1C}" destId="{46676B42-D8D1-456A-A449-48B5B8F54A59}" srcOrd="0" destOrd="0" presId="urn:microsoft.com/office/officeart/2009/3/layout/StepUpProcess"/>
    <dgm:cxn modelId="{CA435593-EB18-4CC1-819F-136D5FA6F621}" type="presParOf" srcId="{083ED301-BED5-4FFE-AC66-47BCC992D121}" destId="{B8131A2E-D575-422D-8639-D8958A1ACDB1}" srcOrd="0" destOrd="0" presId="urn:microsoft.com/office/officeart/2009/3/layout/StepUpProcess"/>
    <dgm:cxn modelId="{3F5B7AF9-89AB-4A29-99C2-0388FD8F2A97}" type="presParOf" srcId="{B8131A2E-D575-422D-8639-D8958A1ACDB1}" destId="{0823A0F2-90C1-4BB1-A20D-32DABCD3B357}" srcOrd="0" destOrd="0" presId="urn:microsoft.com/office/officeart/2009/3/layout/StepUpProcess"/>
    <dgm:cxn modelId="{C948F912-62C2-4446-B7DA-E699B99284F5}" type="presParOf" srcId="{B8131A2E-D575-422D-8639-D8958A1ACDB1}" destId="{46676B42-D8D1-456A-A449-48B5B8F54A59}" srcOrd="1" destOrd="0" presId="urn:microsoft.com/office/officeart/2009/3/layout/StepUpProcess"/>
    <dgm:cxn modelId="{E4CC613C-DBD3-4589-8FFC-A8B96E7FBECE}" type="presParOf" srcId="{B8131A2E-D575-422D-8639-D8958A1ACDB1}" destId="{ABD49833-359C-469E-9AB6-B81B43B92394}" srcOrd="2" destOrd="0" presId="urn:microsoft.com/office/officeart/2009/3/layout/StepUpProcess"/>
    <dgm:cxn modelId="{01AA8A56-684D-4DD5-9430-44E576F0A215}" type="presParOf" srcId="{083ED301-BED5-4FFE-AC66-47BCC992D121}" destId="{5915B14F-F777-4C05-94DE-209DF224E674}" srcOrd="1" destOrd="0" presId="urn:microsoft.com/office/officeart/2009/3/layout/StepUpProcess"/>
    <dgm:cxn modelId="{9004FF53-3C2F-4BDC-BFB6-43C91ED7EE7D}" type="presParOf" srcId="{5915B14F-F777-4C05-94DE-209DF224E674}" destId="{B3C71250-50EF-4D4A-B0BD-A99BE3E52963}" srcOrd="0" destOrd="0" presId="urn:microsoft.com/office/officeart/2009/3/layout/StepUpProcess"/>
    <dgm:cxn modelId="{94E9AC3A-77B6-4B02-9032-397FE9B8B377}" type="presParOf" srcId="{083ED301-BED5-4FFE-AC66-47BCC992D121}" destId="{FF03A68E-F950-40C6-87B3-2B4D463E8A33}" srcOrd="2" destOrd="0" presId="urn:microsoft.com/office/officeart/2009/3/layout/StepUpProcess"/>
    <dgm:cxn modelId="{D607B5D6-D8DD-4078-B3FD-A73ADBA4ACCE}" type="presParOf" srcId="{FF03A68E-F950-40C6-87B3-2B4D463E8A33}" destId="{1B97ECC7-31B5-4C13-9734-D4A50F780CEA}" srcOrd="0" destOrd="0" presId="urn:microsoft.com/office/officeart/2009/3/layout/StepUpProcess"/>
    <dgm:cxn modelId="{42317922-13B9-4DEE-90DD-8BE565896800}" type="presParOf" srcId="{FF03A68E-F950-40C6-87B3-2B4D463E8A33}" destId="{451D1CA1-5C1C-47A7-BA19-D07213C769A4}" srcOrd="1" destOrd="0" presId="urn:microsoft.com/office/officeart/2009/3/layout/StepUpProcess"/>
    <dgm:cxn modelId="{E894C018-75B4-47DC-88CB-A287F05E9312}" type="presParOf" srcId="{FF03A68E-F950-40C6-87B3-2B4D463E8A33}" destId="{3ECEE9B2-A456-43B2-8846-F17AED24960F}" srcOrd="2" destOrd="0" presId="urn:microsoft.com/office/officeart/2009/3/layout/StepUpProcess"/>
    <dgm:cxn modelId="{709EF66E-48BD-425C-9C97-B0232AD5CC66}" type="presParOf" srcId="{083ED301-BED5-4FFE-AC66-47BCC992D121}" destId="{916357FD-A373-4B34-B40B-38F118531A0B}" srcOrd="3" destOrd="0" presId="urn:microsoft.com/office/officeart/2009/3/layout/StepUpProcess"/>
    <dgm:cxn modelId="{F54C1C90-473D-4869-9816-A34101088093}" type="presParOf" srcId="{916357FD-A373-4B34-B40B-38F118531A0B}" destId="{934D0E5B-7937-4ED2-B72B-E5FA2A3F9BC1}" srcOrd="0" destOrd="0" presId="urn:microsoft.com/office/officeart/2009/3/layout/StepUpProcess"/>
    <dgm:cxn modelId="{B4349B17-2042-4146-AEF7-2AF72C48647B}" type="presParOf" srcId="{083ED301-BED5-4FFE-AC66-47BCC992D121}" destId="{826CEEEF-BA78-4392-8333-FE60EF649830}" srcOrd="4" destOrd="0" presId="urn:microsoft.com/office/officeart/2009/3/layout/StepUpProcess"/>
    <dgm:cxn modelId="{603E6EEB-A713-4791-B7D2-F18BD6FD001B}" type="presParOf" srcId="{826CEEEF-BA78-4392-8333-FE60EF649830}" destId="{E45C874C-2F33-4792-A412-402447184E78}" srcOrd="0" destOrd="0" presId="urn:microsoft.com/office/officeart/2009/3/layout/StepUpProcess"/>
    <dgm:cxn modelId="{71656525-6A4A-4C28-9290-282CD4EFAA44}" type="presParOf" srcId="{826CEEEF-BA78-4392-8333-FE60EF649830}" destId="{D8F3EE66-A891-44CC-8481-CE9D76C264D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23A0F2-90C1-4BB1-A20D-32DABCD3B357}">
      <dsp:nvSpPr>
        <dsp:cNvPr id="0" name=""/>
        <dsp:cNvSpPr/>
      </dsp:nvSpPr>
      <dsp:spPr>
        <a:xfrm rot="5400000">
          <a:off x="515726" y="1846503"/>
          <a:ext cx="1396367" cy="232352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676B42-D8D1-456A-A449-48B5B8F54A59}">
      <dsp:nvSpPr>
        <dsp:cNvPr id="0" name=""/>
        <dsp:cNvSpPr/>
      </dsp:nvSpPr>
      <dsp:spPr>
        <a:xfrm>
          <a:off x="257056" y="2540736"/>
          <a:ext cx="2657249" cy="1838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2021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Q1/2021: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Finalization</a:t>
          </a:r>
          <a:r>
            <a:rPr lang="de-DE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of HFMC </a:t>
          </a:r>
          <a:r>
            <a:rPr lang="de-DE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program</a:t>
          </a:r>
          <a:endParaRPr lang="de-DE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Q2-3/2021: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Event </a:t>
          </a:r>
          <a:r>
            <a:rPr lang="de-DE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planning</a:t>
          </a:r>
          <a:endParaRPr lang="de-DE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Course </a:t>
          </a:r>
          <a:r>
            <a:rPr lang="de-DE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advertisement</a:t>
          </a:r>
          <a:endParaRPr lang="de-DE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10/2021: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Kick-off 1st HFMC-Basel</a:t>
          </a:r>
        </a:p>
      </dsp:txBody>
      <dsp:txXfrm>
        <a:off x="257056" y="2540736"/>
        <a:ext cx="2657249" cy="1838748"/>
      </dsp:txXfrm>
    </dsp:sp>
    <dsp:sp modelId="{ABD49833-359C-469E-9AB6-B81B43B92394}">
      <dsp:nvSpPr>
        <dsp:cNvPr id="0" name=""/>
        <dsp:cNvSpPr/>
      </dsp:nvSpPr>
      <dsp:spPr>
        <a:xfrm>
          <a:off x="1984537" y="1675443"/>
          <a:ext cx="395790" cy="39579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97ECC7-31B5-4C13-9734-D4A50F780CEA}">
      <dsp:nvSpPr>
        <dsp:cNvPr id="0" name=""/>
        <dsp:cNvSpPr/>
      </dsp:nvSpPr>
      <dsp:spPr>
        <a:xfrm rot="5400000">
          <a:off x="3363488" y="1211053"/>
          <a:ext cx="1396367" cy="232352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D1CA1-5C1C-47A7-BA19-D07213C769A4}">
      <dsp:nvSpPr>
        <dsp:cNvPr id="0" name=""/>
        <dsp:cNvSpPr/>
      </dsp:nvSpPr>
      <dsp:spPr>
        <a:xfrm>
          <a:off x="3130399" y="1905286"/>
          <a:ext cx="2097690" cy="1838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2022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Q1-Q4/2022: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Finalization</a:t>
          </a:r>
          <a:r>
            <a:rPr lang="de-DE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of HFMC-CAS </a:t>
          </a:r>
          <a:r>
            <a:rPr lang="de-DE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program</a:t>
          </a:r>
          <a:r>
            <a:rPr lang="de-DE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and</a:t>
          </a:r>
          <a:r>
            <a:rPr lang="de-DE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de-DE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certification</a:t>
          </a:r>
          <a:endParaRPr lang="de-DE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10/2022: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2nd HFMC-Basel</a:t>
          </a:r>
          <a:endParaRPr lang="de-DE" sz="1400" b="1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30399" y="1905286"/>
        <a:ext cx="2097690" cy="1838748"/>
      </dsp:txXfrm>
    </dsp:sp>
    <dsp:sp modelId="{3ECEE9B2-A456-43B2-8846-F17AED24960F}">
      <dsp:nvSpPr>
        <dsp:cNvPr id="0" name=""/>
        <dsp:cNvSpPr/>
      </dsp:nvSpPr>
      <dsp:spPr>
        <a:xfrm>
          <a:off x="4832299" y="1039993"/>
          <a:ext cx="395790" cy="39579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5C874C-2F33-4792-A412-402447184E78}">
      <dsp:nvSpPr>
        <dsp:cNvPr id="0" name=""/>
        <dsp:cNvSpPr/>
      </dsp:nvSpPr>
      <dsp:spPr>
        <a:xfrm rot="5400000">
          <a:off x="6260539" y="575603"/>
          <a:ext cx="1396367" cy="232352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F3EE66-A891-44CC-8481-CE9D76C264D9}">
      <dsp:nvSpPr>
        <dsp:cNvPr id="0" name=""/>
        <dsp:cNvSpPr/>
      </dsp:nvSpPr>
      <dsp:spPr>
        <a:xfrm>
          <a:off x="6027451" y="1269836"/>
          <a:ext cx="2097690" cy="1838748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2023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Kick-off 1st HFMC-CAS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2x 1-week </a:t>
          </a:r>
          <a:r>
            <a:rPr lang="de-DE" sz="1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modules</a:t>
          </a:r>
          <a:r>
            <a:rPr lang="de-DE" sz="1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of HFMC (total 60h </a:t>
          </a:r>
          <a:r>
            <a:rPr lang="de-DE" sz="1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study</a:t>
          </a:r>
          <a:r>
            <a:rPr lang="de-DE" sz="1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??)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Certificate</a:t>
          </a:r>
          <a:r>
            <a:rPr lang="de-DE" sz="1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endParaRPr lang="de-DE" sz="14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27451" y="1269836"/>
        <a:ext cx="2097690" cy="1838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7EC-1A32-40FB-9870-DB54290797A2}" type="datetimeFigureOut">
              <a:rPr lang="de-CH" smtClean="0"/>
              <a:t>29.06.2021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3957-FFB0-47D0-BFEC-2C815E0673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631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7EC-1A32-40FB-9870-DB54290797A2}" type="datetimeFigureOut">
              <a:rPr lang="de-CH" smtClean="0"/>
              <a:t>29.06.2021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3957-FFB0-47D0-BFEC-2C815E0673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714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7EC-1A32-40FB-9870-DB54290797A2}" type="datetimeFigureOut">
              <a:rPr lang="de-CH" smtClean="0"/>
              <a:t>29.06.2021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3957-FFB0-47D0-BFEC-2C815E0673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5228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7EC-1A32-40FB-9870-DB54290797A2}" type="datetimeFigureOut">
              <a:rPr lang="de-CH" smtClean="0"/>
              <a:t>29.06.2021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3957-FFB0-47D0-BFEC-2C815E0673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120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7EC-1A32-40FB-9870-DB54290797A2}" type="datetimeFigureOut">
              <a:rPr lang="de-CH" smtClean="0"/>
              <a:t>29.06.2021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3957-FFB0-47D0-BFEC-2C815E0673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1155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7EC-1A32-40FB-9870-DB54290797A2}" type="datetimeFigureOut">
              <a:rPr lang="de-CH" smtClean="0"/>
              <a:t>29.06.2021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3957-FFB0-47D0-BFEC-2C815E0673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0527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7EC-1A32-40FB-9870-DB54290797A2}" type="datetimeFigureOut">
              <a:rPr lang="de-CH" smtClean="0"/>
              <a:t>29.06.2021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3957-FFB0-47D0-BFEC-2C815E0673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6927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7EC-1A32-40FB-9870-DB54290797A2}" type="datetimeFigureOut">
              <a:rPr lang="de-CH" smtClean="0"/>
              <a:t>29.06.2021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3957-FFB0-47D0-BFEC-2C815E0673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0746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7EC-1A32-40FB-9870-DB54290797A2}" type="datetimeFigureOut">
              <a:rPr lang="de-CH" smtClean="0"/>
              <a:t>29.06.2021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3957-FFB0-47D0-BFEC-2C815E0673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790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7EC-1A32-40FB-9870-DB54290797A2}" type="datetimeFigureOut">
              <a:rPr lang="de-CH" smtClean="0"/>
              <a:t>29.06.2021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3957-FFB0-47D0-BFEC-2C815E0673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608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87EC-1A32-40FB-9870-DB54290797A2}" type="datetimeFigureOut">
              <a:rPr lang="de-CH" smtClean="0"/>
              <a:t>29.06.2021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3957-FFB0-47D0-BFEC-2C815E0673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9904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287EC-1A32-40FB-9870-DB54290797A2}" type="datetimeFigureOut">
              <a:rPr lang="de-CH" smtClean="0"/>
              <a:t>29.06.2021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23957-FFB0-47D0-BFEC-2C815E0673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6570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>
          <a:xfrm>
            <a:off x="1095273" y="3401443"/>
            <a:ext cx="9793922" cy="40675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grpSp>
        <p:nvGrpSpPr>
          <p:cNvPr id="15" name="Gruppieren 14"/>
          <p:cNvGrpSpPr/>
          <p:nvPr/>
        </p:nvGrpSpPr>
        <p:grpSpPr>
          <a:xfrm>
            <a:off x="1095272" y="1356525"/>
            <a:ext cx="9793924" cy="1999622"/>
            <a:chOff x="331601" y="381839"/>
            <a:chExt cx="9914501" cy="1999622"/>
          </a:xfrm>
        </p:grpSpPr>
        <p:sp>
          <p:nvSpPr>
            <p:cNvPr id="7" name="Abgerundetes Rechteck 6"/>
            <p:cNvSpPr/>
            <p:nvPr/>
          </p:nvSpPr>
          <p:spPr>
            <a:xfrm>
              <a:off x="331601" y="381839"/>
              <a:ext cx="4994031" cy="199962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452179" y="476069"/>
              <a:ext cx="4333426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HI Pathophysiologie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CH" dirty="0" smtClean="0"/>
                <a:t>Herz Physiologie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CH" dirty="0" smtClean="0"/>
                <a:t>Definition HI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CH" dirty="0" smtClean="0"/>
                <a:t>Ätiologie HI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CH" dirty="0" smtClean="0"/>
                <a:t>Clinical </a:t>
              </a:r>
              <a:r>
                <a:rPr lang="de-CH" dirty="0" err="1" smtClean="0"/>
                <a:t>assessment</a:t>
              </a:r>
              <a:r>
                <a:rPr lang="de-CH" dirty="0" smtClean="0"/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CH" dirty="0" smtClean="0"/>
                <a:t>Diagnose: Echo, MRI, </a:t>
              </a:r>
              <a:r>
                <a:rPr lang="de-CH" dirty="0" err="1" smtClean="0"/>
                <a:t>Coro</a:t>
              </a:r>
              <a:r>
                <a:rPr lang="de-CH" dirty="0" smtClean="0"/>
                <a:t>, Laboranalyse</a:t>
              </a:r>
              <a:endParaRPr lang="de-CH" dirty="0"/>
            </a:p>
          </p:txBody>
        </p:sp>
        <p:sp>
          <p:nvSpPr>
            <p:cNvPr id="8" name="Abgerundetes Rechteck 7"/>
            <p:cNvSpPr/>
            <p:nvPr/>
          </p:nvSpPr>
          <p:spPr>
            <a:xfrm>
              <a:off x="5466800" y="383517"/>
              <a:ext cx="4779302" cy="57395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5655627" y="394670"/>
              <a:ext cx="4272475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Hands-on  </a:t>
              </a:r>
              <a:r>
                <a:rPr lang="de-CH" dirty="0" smtClean="0"/>
                <a:t>Echo  </a:t>
              </a:r>
              <a:r>
                <a:rPr lang="de-CH" sz="1200" dirty="0" smtClean="0"/>
                <a:t>(20 Min. inkl. Palpitation + Auskultation</a:t>
              </a:r>
            </a:p>
            <a:p>
              <a:r>
                <a:rPr lang="de-CH" sz="1200" dirty="0"/>
                <a:t> </a:t>
              </a:r>
              <a:r>
                <a:rPr lang="de-CH" sz="1200" dirty="0" smtClean="0"/>
                <a:t>                                              Herr </a:t>
              </a:r>
              <a:r>
                <a:rPr lang="de-CH" sz="1200" dirty="0" err="1" smtClean="0"/>
                <a:t>Darame</a:t>
              </a:r>
              <a:r>
                <a:rPr lang="de-CH" sz="1200" dirty="0"/>
                <a:t> </a:t>
              </a:r>
              <a:r>
                <a:rPr lang="de-CH" sz="1200" dirty="0" smtClean="0"/>
                <a:t>+ OP) </a:t>
              </a:r>
              <a:endParaRPr lang="de-CH" sz="1200" dirty="0"/>
            </a:p>
          </p:txBody>
        </p:sp>
      </p:grpSp>
      <p:sp>
        <p:nvSpPr>
          <p:cNvPr id="10" name="Abgerundetes Rechteck 9"/>
          <p:cNvSpPr/>
          <p:nvPr/>
        </p:nvSpPr>
        <p:spPr>
          <a:xfrm>
            <a:off x="1095272" y="4325477"/>
            <a:ext cx="4930512" cy="15885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6" name="Textfeld 15"/>
          <p:cNvSpPr txBox="1"/>
          <p:nvPr/>
        </p:nvSpPr>
        <p:spPr>
          <a:xfrm>
            <a:off x="5228779" y="340673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Mittagpause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1095272" y="896857"/>
            <a:ext cx="9793922" cy="4194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1" name="Textfeld 20"/>
          <p:cNvSpPr txBox="1"/>
          <p:nvPr/>
        </p:nvSpPr>
        <p:spPr>
          <a:xfrm>
            <a:off x="1095272" y="904470"/>
            <a:ext cx="9793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	    (8:00 – </a:t>
            </a: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10:00</a:t>
            </a:r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de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Otmar</a:t>
            </a: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(10:30 </a:t>
            </a: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12:00) </a:t>
            </a:r>
            <a:r>
              <a:rPr lang="de-CH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Otmar, Philipp, Madeleine </a:t>
            </a:r>
            <a:endParaRPr lang="de-CH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9696" y="2033957"/>
            <a:ext cx="4719498" cy="585267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6290274" y="1998283"/>
            <a:ext cx="43059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b="1" dirty="0" smtClean="0"/>
              <a:t>Hands-on</a:t>
            </a:r>
            <a:r>
              <a:rPr lang="de-CH" dirty="0" smtClean="0"/>
              <a:t> MRI   </a:t>
            </a:r>
            <a:r>
              <a:rPr lang="de-CH" sz="1200" dirty="0">
                <a:solidFill>
                  <a:prstClr val="black"/>
                </a:solidFill>
              </a:rPr>
              <a:t>(20 Min</a:t>
            </a:r>
            <a:r>
              <a:rPr lang="de-CH" sz="1200" dirty="0" smtClean="0">
                <a:solidFill>
                  <a:prstClr val="black"/>
                </a:solidFill>
              </a:rPr>
              <a:t>. Philipp </a:t>
            </a:r>
            <a:r>
              <a:rPr lang="de-CH" sz="1200" dirty="0" err="1" smtClean="0">
                <a:solidFill>
                  <a:prstClr val="black"/>
                </a:solidFill>
              </a:rPr>
              <a:t>Haaf</a:t>
            </a:r>
            <a:r>
              <a:rPr lang="de-CH" sz="1200" dirty="0" smtClean="0">
                <a:solidFill>
                  <a:prstClr val="black"/>
                </a:solidFill>
              </a:rPr>
              <a:t>, Video</a:t>
            </a:r>
          </a:p>
          <a:p>
            <a:r>
              <a:rPr lang="de-CH" sz="1200" dirty="0" smtClean="0">
                <a:solidFill>
                  <a:prstClr val="black"/>
                </a:solidFill>
              </a:rPr>
              <a:t>	</a:t>
            </a:r>
            <a:r>
              <a:rPr lang="de-CH" sz="1200" dirty="0">
                <a:solidFill>
                  <a:prstClr val="black"/>
                </a:solidFill>
              </a:rPr>
              <a:t> </a:t>
            </a:r>
            <a:r>
              <a:rPr lang="de-CH" sz="1200" dirty="0" smtClean="0">
                <a:solidFill>
                  <a:prstClr val="black"/>
                </a:solidFill>
              </a:rPr>
              <a:t>                  im Besprechungszimmer Kardiologie)</a:t>
            </a:r>
            <a:r>
              <a:rPr lang="de-CH" dirty="0" smtClean="0"/>
              <a:t>    </a:t>
            </a:r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9696" y="2725794"/>
            <a:ext cx="4719498" cy="585267"/>
          </a:xfrm>
          <a:prstGeom prst="rect">
            <a:avLst/>
          </a:prstGeom>
        </p:spPr>
      </p:pic>
      <p:sp>
        <p:nvSpPr>
          <p:cNvPr id="18" name="Rechteck 17"/>
          <p:cNvSpPr/>
          <p:nvPr/>
        </p:nvSpPr>
        <p:spPr>
          <a:xfrm>
            <a:off x="6290274" y="2835749"/>
            <a:ext cx="4383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Hands-on  </a:t>
            </a:r>
            <a:r>
              <a:rPr lang="en-US" dirty="0" smtClean="0"/>
              <a:t>Training  </a:t>
            </a:r>
            <a:r>
              <a:rPr lang="en-US" sz="1200" dirty="0" smtClean="0"/>
              <a:t>(20 Min. </a:t>
            </a:r>
            <a:r>
              <a:rPr lang="en-US" sz="1200" dirty="0" err="1" smtClean="0"/>
              <a:t>Liveschaltung</a:t>
            </a:r>
            <a:r>
              <a:rPr lang="en-US" sz="1200" dirty="0" smtClean="0"/>
              <a:t> ins </a:t>
            </a:r>
            <a:r>
              <a:rPr lang="en-US" sz="1200" dirty="0" err="1" smtClean="0"/>
              <a:t>Karamba</a:t>
            </a:r>
            <a:r>
              <a:rPr lang="en-US" sz="1200" dirty="0" smtClean="0"/>
              <a:t>)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2" name="Grafik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8169" y="3870292"/>
            <a:ext cx="9791025" cy="408467"/>
          </a:xfrm>
          <a:prstGeom prst="rect">
            <a:avLst/>
          </a:prstGeom>
        </p:spPr>
      </p:pic>
      <p:sp>
        <p:nvSpPr>
          <p:cNvPr id="23" name="Rechteck 22"/>
          <p:cNvSpPr/>
          <p:nvPr/>
        </p:nvSpPr>
        <p:spPr>
          <a:xfrm>
            <a:off x="1303764" y="151569"/>
            <a:ext cx="65710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Basler Herzinsuffizienz Management Kurs für Pflegende</a:t>
            </a:r>
          </a:p>
          <a:p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Tag: </a:t>
            </a: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4.November 2021 </a:t>
            </a:r>
            <a:endParaRPr lang="de-CH" dirty="0"/>
          </a:p>
        </p:txBody>
      </p:sp>
      <p:sp>
        <p:nvSpPr>
          <p:cNvPr id="25" name="Rechteck 24"/>
          <p:cNvSpPr/>
          <p:nvPr/>
        </p:nvSpPr>
        <p:spPr>
          <a:xfrm>
            <a:off x="2300449" y="3894751"/>
            <a:ext cx="2281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(13:00 </a:t>
            </a:r>
            <a:r>
              <a:rPr lang="de-CH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15:00)  </a:t>
            </a:r>
            <a:r>
              <a:rPr lang="de-CH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Qian</a:t>
            </a:r>
            <a:endParaRPr lang="de-CH" dirty="0"/>
          </a:p>
        </p:txBody>
      </p:sp>
      <p:sp>
        <p:nvSpPr>
          <p:cNvPr id="26" name="Rechteck 25"/>
          <p:cNvSpPr/>
          <p:nvPr/>
        </p:nvSpPr>
        <p:spPr>
          <a:xfrm>
            <a:off x="6614781" y="3897761"/>
            <a:ext cx="37536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(15:30 – 17:00) </a:t>
            </a:r>
            <a:r>
              <a:rPr lang="de-CH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Kardiotechnik / </a:t>
            </a:r>
            <a:r>
              <a:rPr lang="de-CH" sz="12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Silke Walter </a:t>
            </a:r>
            <a:endParaRPr lang="de-CH" sz="1200" dirty="0">
              <a:solidFill>
                <a:prstClr val="black"/>
              </a:solidFill>
            </a:endParaRPr>
          </a:p>
          <a:p>
            <a:endParaRPr lang="de-CH" dirty="0"/>
          </a:p>
        </p:txBody>
      </p:sp>
      <p:sp>
        <p:nvSpPr>
          <p:cNvPr id="32" name="Rechteck 31"/>
          <p:cNvSpPr/>
          <p:nvPr/>
        </p:nvSpPr>
        <p:spPr>
          <a:xfrm>
            <a:off x="5578543" y="873099"/>
            <a:ext cx="906003" cy="41946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 </a:t>
            </a:r>
            <a:r>
              <a:rPr lang="de-CH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Pause</a:t>
            </a:r>
            <a:endParaRPr lang="de-CH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de-CH" dirty="0">
              <a:solidFill>
                <a:prstClr val="black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5578543" y="3870795"/>
            <a:ext cx="906003" cy="41946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 </a:t>
            </a:r>
            <a:r>
              <a:rPr lang="de-CH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Pause</a:t>
            </a:r>
            <a:endParaRPr lang="de-CH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de-CH" dirty="0">
              <a:solidFill>
                <a:prstClr val="black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8677469" y="252548"/>
            <a:ext cx="167951" cy="1611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4" name="Rechteck 33"/>
          <p:cNvSpPr/>
          <p:nvPr/>
        </p:nvSpPr>
        <p:spPr>
          <a:xfrm>
            <a:off x="8677468" y="501229"/>
            <a:ext cx="167951" cy="16115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4" name="Textfeld 23"/>
          <p:cNvSpPr txBox="1"/>
          <p:nvPr/>
        </p:nvSpPr>
        <p:spPr>
          <a:xfrm>
            <a:off x="9060252" y="210013"/>
            <a:ext cx="716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 smtClean="0"/>
              <a:t>Plenarsaal</a:t>
            </a:r>
            <a:endParaRPr lang="de-CH" sz="1000" dirty="0"/>
          </a:p>
        </p:txBody>
      </p:sp>
      <p:sp>
        <p:nvSpPr>
          <p:cNvPr id="35" name="Textfeld 34"/>
          <p:cNvSpPr txBox="1"/>
          <p:nvPr/>
        </p:nvSpPr>
        <p:spPr>
          <a:xfrm>
            <a:off x="9060251" y="463091"/>
            <a:ext cx="9829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 smtClean="0"/>
              <a:t>Gruppenräume</a:t>
            </a:r>
            <a:endParaRPr lang="de-CH" sz="1000" dirty="0"/>
          </a:p>
        </p:txBody>
      </p:sp>
      <p:sp>
        <p:nvSpPr>
          <p:cNvPr id="37" name="Textfeld 36"/>
          <p:cNvSpPr txBox="1"/>
          <p:nvPr/>
        </p:nvSpPr>
        <p:spPr>
          <a:xfrm>
            <a:off x="1272226" y="4382431"/>
            <a:ext cx="46239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err="1" smtClean="0"/>
              <a:t>Advanced</a:t>
            </a:r>
            <a:r>
              <a:rPr lang="de-CH" b="1" dirty="0"/>
              <a:t> </a:t>
            </a:r>
            <a:r>
              <a:rPr lang="de-CH" b="1" dirty="0" smtClean="0"/>
              <a:t>HI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Definition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err="1" smtClean="0"/>
              <a:t>Decision</a:t>
            </a:r>
            <a:r>
              <a:rPr lang="de-CH" dirty="0" smtClean="0"/>
              <a:t> </a:t>
            </a:r>
            <a:r>
              <a:rPr lang="de-CH" dirty="0" err="1" smtClean="0"/>
              <a:t>making</a:t>
            </a:r>
            <a:r>
              <a:rPr lang="de-CH" dirty="0" smtClean="0"/>
              <a:t>: palliative vs. </a:t>
            </a:r>
            <a:r>
              <a:rPr lang="de-CH" dirty="0" err="1" smtClean="0"/>
              <a:t>hospice</a:t>
            </a:r>
            <a:r>
              <a:rPr lang="de-CH" dirty="0" smtClean="0"/>
              <a:t>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err="1" smtClean="0"/>
              <a:t>Advanced</a:t>
            </a:r>
            <a:r>
              <a:rPr lang="de-CH" dirty="0" smtClean="0"/>
              <a:t> </a:t>
            </a:r>
            <a:r>
              <a:rPr lang="de-CH" dirty="0" err="1" smtClean="0"/>
              <a:t>treatment</a:t>
            </a:r>
            <a:r>
              <a:rPr lang="de-CH" dirty="0" smtClean="0"/>
              <a:t> </a:t>
            </a:r>
            <a:r>
              <a:rPr lang="de-CH" dirty="0" err="1" smtClean="0"/>
              <a:t>strategies</a:t>
            </a:r>
            <a:r>
              <a:rPr lang="de-CH" dirty="0" smtClean="0"/>
              <a:t> (</a:t>
            </a:r>
            <a:r>
              <a:rPr lang="de-CH" dirty="0" err="1" smtClean="0"/>
              <a:t>mechanical</a:t>
            </a:r>
            <a:r>
              <a:rPr lang="de-CH" dirty="0" smtClean="0"/>
              <a:t> </a:t>
            </a:r>
          </a:p>
          <a:p>
            <a:r>
              <a:rPr lang="de-CH" dirty="0"/>
              <a:t> </a:t>
            </a:r>
            <a:r>
              <a:rPr lang="de-CH" dirty="0" smtClean="0"/>
              <a:t>     </a:t>
            </a:r>
            <a:r>
              <a:rPr lang="de-CH" dirty="0" err="1" smtClean="0"/>
              <a:t>ciruclatory</a:t>
            </a:r>
            <a:r>
              <a:rPr lang="de-CH" dirty="0" smtClean="0"/>
              <a:t> </a:t>
            </a:r>
            <a:r>
              <a:rPr lang="de-CH" dirty="0" err="1" smtClean="0"/>
              <a:t>supportLVAD</a:t>
            </a:r>
            <a:r>
              <a:rPr lang="de-CH" dirty="0" smtClean="0"/>
              <a:t>, </a:t>
            </a:r>
            <a:r>
              <a:rPr lang="de-CH" dirty="0" err="1" smtClean="0"/>
              <a:t>HTx</a:t>
            </a:r>
            <a:r>
              <a:rPr lang="de-CH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</p:txBody>
      </p:sp>
      <p:pic>
        <p:nvPicPr>
          <p:cNvPr id="38" name="Grafik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341" y="4379271"/>
            <a:ext cx="4713854" cy="633067"/>
          </a:xfrm>
          <a:prstGeom prst="rect">
            <a:avLst/>
          </a:prstGeom>
        </p:spPr>
      </p:pic>
      <p:pic>
        <p:nvPicPr>
          <p:cNvPr id="39" name="Grafik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8019" y="5168541"/>
            <a:ext cx="4951142" cy="633067"/>
          </a:xfrm>
          <a:prstGeom prst="rect">
            <a:avLst/>
          </a:prstGeom>
        </p:spPr>
      </p:pic>
      <p:sp>
        <p:nvSpPr>
          <p:cNvPr id="40" name="Textfeld 39"/>
          <p:cNvSpPr txBox="1"/>
          <p:nvPr/>
        </p:nvSpPr>
        <p:spPr>
          <a:xfrm>
            <a:off x="6354549" y="4520637"/>
            <a:ext cx="2529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smtClean="0"/>
              <a:t>Hands-on     </a:t>
            </a:r>
            <a:r>
              <a:rPr lang="de-CH" dirty="0" smtClean="0"/>
              <a:t>ECMO, LVAD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6290274" y="5296350"/>
            <a:ext cx="3227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smtClean="0"/>
              <a:t>Hands-on  </a:t>
            </a:r>
            <a:r>
              <a:rPr lang="de-CH" dirty="0" err="1" smtClean="0"/>
              <a:t>Advance</a:t>
            </a:r>
            <a:r>
              <a:rPr lang="de-CH" dirty="0" smtClean="0"/>
              <a:t> Care </a:t>
            </a:r>
            <a:r>
              <a:rPr lang="de-CH" dirty="0" err="1" smtClean="0"/>
              <a:t>Planing</a:t>
            </a:r>
            <a:endParaRPr lang="de-CH" dirty="0" smtClean="0"/>
          </a:p>
        </p:txBody>
      </p:sp>
      <p:sp>
        <p:nvSpPr>
          <p:cNvPr id="42" name="Rechteck 41"/>
          <p:cNvSpPr/>
          <p:nvPr/>
        </p:nvSpPr>
        <p:spPr>
          <a:xfrm>
            <a:off x="1095273" y="6013269"/>
            <a:ext cx="10023888" cy="4961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endParaRPr lang="de-CH" dirty="0">
              <a:solidFill>
                <a:prstClr val="black"/>
              </a:solidFill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5173361" y="6068199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Apéro</a:t>
            </a: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 &amp; Networking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10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bgerundetes Rechteck 38"/>
          <p:cNvSpPr/>
          <p:nvPr/>
        </p:nvSpPr>
        <p:spPr>
          <a:xfrm>
            <a:off x="919723" y="4165646"/>
            <a:ext cx="5090431" cy="19996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22" name="Grafik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2220" y="1355173"/>
            <a:ext cx="5004252" cy="798948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2219" y="2225888"/>
            <a:ext cx="5004253" cy="813436"/>
          </a:xfrm>
          <a:prstGeom prst="rect">
            <a:avLst/>
          </a:prstGeom>
        </p:spPr>
      </p:pic>
      <p:sp>
        <p:nvSpPr>
          <p:cNvPr id="17" name="Rechteck 16"/>
          <p:cNvSpPr/>
          <p:nvPr/>
        </p:nvSpPr>
        <p:spPr>
          <a:xfrm>
            <a:off x="954267" y="3141611"/>
            <a:ext cx="10186753" cy="49616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endParaRPr lang="de-CH" dirty="0">
              <a:solidFill>
                <a:prstClr val="black"/>
              </a:solidFill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920758" y="1356525"/>
            <a:ext cx="9318450" cy="1703916"/>
            <a:chOff x="331601" y="381839"/>
            <a:chExt cx="9318450" cy="1703916"/>
          </a:xfrm>
        </p:grpSpPr>
        <p:sp>
          <p:nvSpPr>
            <p:cNvPr id="7" name="Abgerundetes Rechteck 6"/>
            <p:cNvSpPr/>
            <p:nvPr/>
          </p:nvSpPr>
          <p:spPr>
            <a:xfrm>
              <a:off x="331601" y="381839"/>
              <a:ext cx="5089396" cy="170391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452179" y="476069"/>
              <a:ext cx="438626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Treatment </a:t>
              </a:r>
              <a:r>
                <a:rPr lang="de-CH" b="1" dirty="0" err="1" smtClean="0"/>
                <a:t>strategies</a:t>
              </a:r>
              <a:endParaRPr lang="de-CH" b="1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CH" dirty="0" err="1" smtClean="0"/>
                <a:t>Medications</a:t>
              </a:r>
              <a:endParaRPr lang="de-CH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CH" dirty="0" smtClean="0"/>
                <a:t>Treatment </a:t>
              </a:r>
              <a:r>
                <a:rPr lang="de-CH" dirty="0" err="1" smtClean="0"/>
                <a:t>strategies</a:t>
              </a:r>
              <a:r>
                <a:rPr lang="de-CH" dirty="0" smtClean="0"/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CH" dirty="0" smtClean="0"/>
                <a:t>Non-</a:t>
              </a:r>
              <a:r>
                <a:rPr lang="de-CH" dirty="0" err="1" smtClean="0"/>
                <a:t>pharmacologic</a:t>
              </a:r>
              <a:r>
                <a:rPr lang="de-CH" dirty="0" smtClean="0"/>
                <a:t> </a:t>
              </a:r>
              <a:r>
                <a:rPr lang="de-CH" dirty="0" err="1" smtClean="0"/>
                <a:t>strategies</a:t>
              </a:r>
              <a:r>
                <a:rPr lang="de-CH" dirty="0" smtClean="0"/>
                <a:t> (ICD, CRT)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CH" dirty="0" err="1" smtClean="0"/>
                <a:t>Telemonitoring</a:t>
              </a:r>
              <a:r>
                <a:rPr lang="de-CH" dirty="0" smtClean="0"/>
                <a:t> (</a:t>
              </a:r>
              <a:r>
                <a:rPr lang="de-CH" dirty="0" err="1" smtClean="0"/>
                <a:t>CardioMEMs</a:t>
              </a:r>
              <a:r>
                <a:rPr lang="de-CH" dirty="0" smtClean="0"/>
                <a:t>)</a:t>
              </a: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5627668" y="533104"/>
              <a:ext cx="402238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/>
                <a:t>Hands-on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CH" dirty="0" err="1" smtClean="0"/>
                <a:t>CardioMEM</a:t>
              </a:r>
              <a:r>
                <a:rPr lang="de-CH" dirty="0" smtClean="0"/>
                <a:t> </a:t>
              </a:r>
              <a:r>
                <a:rPr lang="de-CH" dirty="0" err="1" smtClean="0"/>
                <a:t>measurement</a:t>
              </a:r>
              <a:r>
                <a:rPr lang="de-CH" dirty="0" smtClean="0"/>
                <a:t>, </a:t>
              </a:r>
              <a:r>
                <a:rPr lang="de-CH" dirty="0" err="1" smtClean="0"/>
                <a:t>MerlinNet</a:t>
              </a:r>
              <a:endParaRPr lang="de-CH" dirty="0" smtClean="0"/>
            </a:p>
          </p:txBody>
        </p:sp>
      </p:grpSp>
      <p:sp>
        <p:nvSpPr>
          <p:cNvPr id="16" name="Textfeld 15"/>
          <p:cNvSpPr txBox="1"/>
          <p:nvPr/>
        </p:nvSpPr>
        <p:spPr>
          <a:xfrm>
            <a:off x="5174843" y="3195137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Lunch Break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203090" y="2360584"/>
            <a:ext cx="4903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Hands-on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Rollenspiel: Therapieanpassung am Telefon </a:t>
            </a:r>
            <a:endParaRPr lang="de-CH" dirty="0"/>
          </a:p>
        </p:txBody>
      </p:sp>
      <p:sp>
        <p:nvSpPr>
          <p:cNvPr id="20" name="Rechteck 19"/>
          <p:cNvSpPr/>
          <p:nvPr/>
        </p:nvSpPr>
        <p:spPr>
          <a:xfrm>
            <a:off x="920758" y="873100"/>
            <a:ext cx="10185714" cy="4194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de-CH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8:00 – 10:00)  </a:t>
            </a:r>
            <a:r>
              <a:rPr lang="de-CH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Qian </a:t>
            </a:r>
            <a:r>
              <a:rPr lang="de-CH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(</a:t>
            </a:r>
            <a:r>
              <a:rPr lang="de-CH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10:30 – 12:00</a:t>
            </a:r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de-CH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Abbott</a:t>
            </a:r>
            <a:endParaRPr lang="de-CH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919723" y="3699339"/>
            <a:ext cx="10186752" cy="4291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CH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(13:00 </a:t>
            </a:r>
            <a:r>
              <a:rPr lang="de-CH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15:00</a:t>
            </a:r>
            <a:r>
              <a:rPr lang="de-CH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de-CH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Otmar  / </a:t>
            </a:r>
            <a:r>
              <a:rPr lang="de-CH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de-CH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ukas</a:t>
            </a:r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de-CH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</a:t>
            </a:r>
            <a:r>
              <a:rPr lang="de-CH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15:30 – </a:t>
            </a:r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17:30) </a:t>
            </a:r>
            <a:r>
              <a:rPr lang="de-CH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Lukas / Salome / </a:t>
            </a:r>
            <a:r>
              <a:rPr lang="de-CH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Josua</a:t>
            </a:r>
            <a:endParaRPr lang="de-CH" sz="1400" dirty="0"/>
          </a:p>
        </p:txBody>
      </p:sp>
      <p:sp>
        <p:nvSpPr>
          <p:cNvPr id="27" name="Rechteck 26"/>
          <p:cNvSpPr/>
          <p:nvPr/>
        </p:nvSpPr>
        <p:spPr>
          <a:xfrm>
            <a:off x="5655175" y="881898"/>
            <a:ext cx="784935" cy="41946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 </a:t>
            </a:r>
            <a:r>
              <a:rPr lang="de-CH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</a:t>
            </a:r>
            <a:endParaRPr lang="de-CH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de-CH" dirty="0">
              <a:solidFill>
                <a:prstClr val="black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5655174" y="3693008"/>
            <a:ext cx="784935" cy="41946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 </a:t>
            </a:r>
            <a:r>
              <a:rPr lang="de-CH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</a:t>
            </a:r>
            <a:endParaRPr lang="de-CH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de-CH" dirty="0">
              <a:solidFill>
                <a:prstClr val="black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91487" y="6193476"/>
            <a:ext cx="10186753" cy="4961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CH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endParaRPr lang="de-CH" dirty="0">
              <a:solidFill>
                <a:prstClr val="black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1026858" y="6242268"/>
            <a:ext cx="6542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(17:30 – 18.00)   Abschluss und Auswertung   </a:t>
            </a:r>
            <a:r>
              <a:rPr lang="de-CH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Otmar / Qian / Lukas</a:t>
            </a:r>
            <a:endParaRPr lang="de-CH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1303764" y="151569"/>
            <a:ext cx="65710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Basler Herzinsuffizienz Management Kurs für Pflegende</a:t>
            </a:r>
          </a:p>
          <a:p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. Tag: </a:t>
            </a: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de-CH" b="1" dirty="0" smtClean="0">
                <a:latin typeface="Arial" panose="020B0604020202020204" pitchFamily="34" charset="0"/>
                <a:cs typeface="Arial" panose="020B0604020202020204" pitchFamily="34" charset="0"/>
              </a:rPr>
              <a:t>.November </a:t>
            </a: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endParaRPr lang="de-CH" dirty="0"/>
          </a:p>
        </p:txBody>
      </p:sp>
      <p:sp>
        <p:nvSpPr>
          <p:cNvPr id="32" name="Textfeld 31"/>
          <p:cNvSpPr txBox="1"/>
          <p:nvPr/>
        </p:nvSpPr>
        <p:spPr>
          <a:xfrm>
            <a:off x="1041336" y="4126516"/>
            <a:ext cx="507004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smtClean="0"/>
              <a:t>HI </a:t>
            </a:r>
            <a:r>
              <a:rPr lang="de-CH" b="1" dirty="0"/>
              <a:t>D</a:t>
            </a:r>
            <a:r>
              <a:rPr lang="de-CH" b="1" dirty="0" smtClean="0"/>
              <a:t>ekompensation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Klinik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Erwägung zur </a:t>
            </a:r>
            <a:r>
              <a:rPr lang="de-CH" dirty="0" err="1" smtClean="0"/>
              <a:t>Hospitalisation</a:t>
            </a: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/>
              <a:t>Anspruchsvolle </a:t>
            </a:r>
            <a:r>
              <a:rPr lang="de-CH" dirty="0"/>
              <a:t>Kommunikation </a:t>
            </a:r>
            <a:r>
              <a:rPr lang="de-CH" sz="1200" dirty="0"/>
              <a:t>(LVAD, ICD – Abschalten)</a:t>
            </a: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833" y="5211458"/>
            <a:ext cx="3682303" cy="1042506"/>
          </a:xfrm>
          <a:prstGeom prst="rect">
            <a:avLst/>
          </a:prstGeom>
        </p:spPr>
      </p:pic>
      <p:sp>
        <p:nvSpPr>
          <p:cNvPr id="33" name="Abgerundetes Rechteck 32"/>
          <p:cNvSpPr/>
          <p:nvPr/>
        </p:nvSpPr>
        <p:spPr>
          <a:xfrm>
            <a:off x="6304244" y="4172737"/>
            <a:ext cx="1402044" cy="199962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4" name="Abgerundetes Rechteck 33"/>
          <p:cNvSpPr/>
          <p:nvPr/>
        </p:nvSpPr>
        <p:spPr>
          <a:xfrm>
            <a:off x="8008383" y="4167091"/>
            <a:ext cx="1402044" cy="199962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5" name="Abgerundetes Rechteck 34"/>
          <p:cNvSpPr/>
          <p:nvPr/>
        </p:nvSpPr>
        <p:spPr>
          <a:xfrm>
            <a:off x="9676196" y="4179815"/>
            <a:ext cx="1402044" cy="199962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36" name="Grafik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8649" y="4131023"/>
            <a:ext cx="877900" cy="2097206"/>
          </a:xfrm>
          <a:prstGeom prst="rect">
            <a:avLst/>
          </a:prstGeom>
        </p:spPr>
      </p:pic>
      <p:pic>
        <p:nvPicPr>
          <p:cNvPr id="37" name="Grafik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250" y="4096270"/>
            <a:ext cx="877900" cy="2097206"/>
          </a:xfrm>
          <a:prstGeom prst="rect">
            <a:avLst/>
          </a:prstGeom>
        </p:spPr>
      </p:pic>
      <p:pic>
        <p:nvPicPr>
          <p:cNvPr id="38" name="Grafik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5358" y="4118299"/>
            <a:ext cx="877900" cy="209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72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38896976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17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Breitbild</PresentationFormat>
  <Paragraphs>74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Company>USB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Zhou Qian</dc:creator>
  <cp:lastModifiedBy>Weibel Lukas</cp:lastModifiedBy>
  <cp:revision>30</cp:revision>
  <cp:lastPrinted>2021-06-02T06:30:50Z</cp:lastPrinted>
  <dcterms:created xsi:type="dcterms:W3CDTF">2020-11-30T16:16:00Z</dcterms:created>
  <dcterms:modified xsi:type="dcterms:W3CDTF">2021-06-29T14:55:00Z</dcterms:modified>
</cp:coreProperties>
</file>